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3" r:id="rId4"/>
    <p:sldId id="284" r:id="rId5"/>
    <p:sldId id="277" r:id="rId6"/>
    <p:sldId id="266" r:id="rId7"/>
    <p:sldId id="292" r:id="rId8"/>
    <p:sldId id="291" r:id="rId9"/>
    <p:sldId id="337" r:id="rId10"/>
    <p:sldId id="338" r:id="rId11"/>
    <p:sldId id="293" r:id="rId12"/>
    <p:sldId id="294" r:id="rId13"/>
    <p:sldId id="327" r:id="rId14"/>
    <p:sldId id="328" r:id="rId15"/>
    <p:sldId id="329" r:id="rId16"/>
    <p:sldId id="330" r:id="rId17"/>
    <p:sldId id="342" r:id="rId18"/>
    <p:sldId id="334" r:id="rId19"/>
    <p:sldId id="340" r:id="rId20"/>
    <p:sldId id="336" r:id="rId21"/>
    <p:sldId id="326" r:id="rId22"/>
    <p:sldId id="285" r:id="rId23"/>
    <p:sldId id="343" r:id="rId24"/>
    <p:sldId id="276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258" userDrawn="1">
          <p15:clr>
            <a:srgbClr val="A4A3A4"/>
          </p15:clr>
        </p15:guide>
        <p15:guide id="2" pos="5117" userDrawn="1">
          <p15:clr>
            <a:srgbClr val="A4A3A4"/>
          </p15:clr>
        </p15:guide>
        <p15:guide id="3" pos="1647" userDrawn="1">
          <p15:clr>
            <a:srgbClr val="A4A3A4"/>
          </p15:clr>
        </p15:guide>
        <p15:guide id="4" pos="13713" userDrawn="1">
          <p15:clr>
            <a:srgbClr val="A4A3A4"/>
          </p15:clr>
        </p15:guide>
        <p15:guide id="5" orient="horz" pos="7382" userDrawn="1">
          <p15:clr>
            <a:srgbClr val="A4A3A4"/>
          </p15:clr>
        </p15:guide>
        <p15:guide id="6" orient="horz" pos="1961" userDrawn="1">
          <p15:clr>
            <a:srgbClr val="A4A3A4"/>
          </p15:clr>
        </p15:guide>
        <p15:guide id="7" orient="horz" pos="2982" userDrawn="1">
          <p15:clr>
            <a:srgbClr val="A4A3A4"/>
          </p15:clr>
        </p15:guide>
        <p15:guide id="8" orient="horz" pos="941" userDrawn="1">
          <p15:clr>
            <a:srgbClr val="A4A3A4"/>
          </p15:clr>
        </p15:guide>
        <p15:guide id="9" orient="horz" pos="7064" userDrawn="1">
          <p15:clr>
            <a:srgbClr val="A4A3A4"/>
          </p15:clr>
        </p15:guide>
        <p15:guide id="10" orient="horz" pos="4071" userDrawn="1">
          <p15:clr>
            <a:srgbClr val="A4A3A4"/>
          </p15:clr>
        </p15:guide>
        <p15:guide id="11" orient="horz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A64798"/>
    <a:srgbClr val="525860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howGuides="1">
      <p:cViewPr varScale="1">
        <p:scale>
          <a:sx n="52" d="100"/>
          <a:sy n="52" d="100"/>
        </p:scale>
        <p:origin x="896" y="224"/>
      </p:cViewPr>
      <p:guideLst>
        <p:guide orient="horz" pos="1258"/>
        <p:guide pos="5117"/>
        <p:guide pos="1647"/>
        <p:guide pos="13713"/>
        <p:guide orient="horz" pos="7382"/>
        <p:guide orient="horz" pos="1961"/>
        <p:guide orient="horz" pos="2982"/>
        <p:guide orient="horz" pos="941"/>
        <p:guide orient="horz" pos="7064"/>
        <p:guide orient="horz" pos="4071"/>
        <p:guide orient="horz" pos="3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5" Type="http://schemas.microsoft.com/office/2015/10/relationships/revisionInfo" Target="revisionInfo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AB59A632-C249-43A5-8C62-8D250CCA9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F218A66E-5D9F-4A22-82B1-737F2F18E0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CE6978B-BC63-4BF0-B076-A344A05CC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ABA31C2-8CA6-4131-A865-B42F6C456B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1FBFC-F0B3-4EC9-812F-1CE7C60DAD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88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530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iivanov@mywork.co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hyperlink" Target="http://jupyter-notebook.readthedocs.io/en/latest/public_server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55619" y="5920722"/>
            <a:ext cx="19549605" cy="301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6600" cap="all" dirty="0">
                <a:latin typeface="PFBeauSansPro-Regular" panose="02000500000000020004" pitchFamily="50" charset="0"/>
                <a:sym typeface="PFBeauSansPro-Bold"/>
              </a:rPr>
              <a:t>Занятие </a:t>
            </a:r>
            <a:r>
              <a:rPr lang="ru-RU" sz="6600" cap="all" dirty="0" smtClean="0">
                <a:latin typeface="PFBeauSansPro-Regular" panose="02000500000000020004" pitchFamily="50" charset="0"/>
                <a:sym typeface="PFBeauSansPro-Bold"/>
              </a:rPr>
              <a:t>1</a:t>
            </a:r>
            <a:endParaRPr lang="ru-RU" sz="6600" cap="all" dirty="0">
              <a:latin typeface="PFBeauSansPro-Regular" panose="02000500000000020004" pitchFamily="50" charset="0"/>
              <a:sym typeface="PFBeauSansPro-Bold"/>
            </a:endParaRPr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0000" b="1" cap="all" dirty="0" smtClean="0">
                <a:sym typeface="PFBeauSansPro-Bold"/>
              </a:rPr>
              <a:t>Python </a:t>
            </a:r>
            <a:endParaRPr lang="ru-RU" dirty="0"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xmlns="" id="{8406B437-B6C7-4DB9-8A6B-6FD3B907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613" y="1493838"/>
            <a:ext cx="3841870" cy="106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0F9DF99-4AA5-485E-B66E-A054FEA22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347">
            <a:off x="12406934" y="5208323"/>
            <a:ext cx="9898038" cy="38354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:a16="http://schemas.microsoft.com/office/drawing/2014/main" xmlns="" id="{2E58D6EA-0AC8-4971-B767-EE3CE89914DC}"/>
              </a:ext>
            </a:extLst>
          </p:cNvPr>
          <p:cNvSpPr/>
          <p:nvPr/>
        </p:nvSpPr>
        <p:spPr>
          <a:xfrm>
            <a:off x="2535203" y="2754943"/>
            <a:ext cx="19734861" cy="703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Выполнить команду и перейти на следующую строку</a:t>
            </a:r>
          </a:p>
          <a:p>
            <a:pPr algn="l">
              <a:lnSpc>
                <a:spcPct val="114000"/>
              </a:lnSpc>
              <a:spcAft>
                <a:spcPts val="26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Shift + Enter</a:t>
            </a:r>
            <a:endParaRPr lang="ru-RU" sz="6000" i="1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Выполнить команду и остаться на строке</a:t>
            </a:r>
          </a:p>
          <a:p>
            <a:pPr algn="l">
              <a:lnSpc>
                <a:spcPct val="114000"/>
              </a:lnSpc>
              <a:spcAft>
                <a:spcPts val="26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Ctrl + Enter</a:t>
            </a:r>
          </a:p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Комментарии и формулы </a:t>
            </a:r>
          </a:p>
          <a:p>
            <a:pPr algn="l">
              <a:lnSpc>
                <a:spcPct val="114000"/>
              </a:lnSpc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i="1" dirty="0">
                <a:latin typeface="Proxima Nova Lt" panose="02000506030000020004" pitchFamily="50" charset="0"/>
              </a:rPr>
              <a:t>Markdown</a:t>
            </a:r>
            <a:endParaRPr lang="ru-RU" sz="6000" i="1" dirty="0">
              <a:latin typeface="Proxima Nova Lt" panose="02000506030000020004" pitchFamily="50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806" y="7854399"/>
            <a:ext cx="7666459" cy="3956882"/>
          </a:xfrm>
          <a:prstGeom prst="rect">
            <a:avLst/>
          </a:prstGeom>
        </p:spPr>
      </p:pic>
      <p:sp>
        <p:nvSpPr>
          <p:cNvPr id="7" name="Shape 197">
            <a:extLst>
              <a:ext uri="{FF2B5EF4-FFF2-40B4-BE49-F238E27FC236}">
                <a16:creationId xmlns:a16="http://schemas.microsoft.com/office/drawing/2014/main" xmlns="" id="{F47986A5-D65F-461A-819B-EE78D8BA3162}"/>
              </a:ext>
            </a:extLst>
          </p:cNvPr>
          <p:cNvSpPr/>
          <p:nvPr/>
        </p:nvSpPr>
        <p:spPr>
          <a:xfrm>
            <a:off x="2508867" y="2598648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18210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577030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Почему </a:t>
            </a:r>
            <a:r>
              <a:rPr lang="en-US" sz="12000" dirty="0"/>
              <a:t>python</a:t>
            </a:r>
            <a:r>
              <a:rPr lang="ru-RU" sz="12000" dirty="0"/>
              <a:t>?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128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3951164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1. Простой синтаксис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1E23F3-A3AC-4919-A853-0FE01882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5" y="6226738"/>
            <a:ext cx="6487651" cy="2554722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E86D58E-B7AB-433B-B2BE-48F69B94C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0"/>
          <a:stretch/>
        </p:blipFill>
        <p:spPr>
          <a:xfrm>
            <a:off x="11474302" y="6226738"/>
            <a:ext cx="10295086" cy="2616486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  <p:sp>
        <p:nvSpPr>
          <p:cNvPr id="9" name="Shape 197">
            <a:extLst>
              <a:ext uri="{FF2B5EF4-FFF2-40B4-BE49-F238E27FC236}">
                <a16:creationId xmlns:a16="http://schemas.microsoft.com/office/drawing/2014/main" xmlns="" id="{A963B754-065F-4408-A894-531A8E04E04B}"/>
              </a:ext>
            </a:extLst>
          </p:cNvPr>
          <p:cNvSpPr/>
          <p:nvPr/>
        </p:nvSpPr>
        <p:spPr>
          <a:xfrm>
            <a:off x="8520579" y="4953971"/>
            <a:ext cx="4476952" cy="4588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23900" b="1" dirty="0">
                <a:solidFill>
                  <a:srgbClr val="FF0000"/>
                </a:solidFill>
                <a:latin typeface="Proxima Nova Cn Bl" panose="02000506030000020004" pitchFamily="50" charset="0"/>
              </a:rPr>
              <a:t>vs</a:t>
            </a:r>
            <a:endParaRPr sz="23900" b="1" dirty="0">
              <a:solidFill>
                <a:srgbClr val="FF0000"/>
              </a:solidFill>
              <a:latin typeface="Proxima Nova Cn Bl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37805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3544154"/>
            <a:ext cx="18471651" cy="179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2. Динамическая типизация 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7A671B0-C34A-4BDA-A438-B7F1F157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55" y="5658602"/>
            <a:ext cx="13625868" cy="5265348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261648849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4242187"/>
            <a:ext cx="18471651" cy="645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24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3. Много готовых библиотек для работы с данными</a:t>
            </a:r>
            <a:r>
              <a:rPr lang="en-US" sz="9000" dirty="0">
                <a:latin typeface="Proxima Nova Lt" panose="02000506030000020004" pitchFamily="50" charset="0"/>
              </a:rPr>
              <a:t>.</a:t>
            </a:r>
            <a:endParaRPr lang="ru-RU" sz="9000" dirty="0">
              <a:latin typeface="Proxima Nova Lt" panose="02000506030000020004" pitchFamily="50" charset="0"/>
            </a:endParaRPr>
          </a:p>
          <a:p>
            <a:pPr algn="l">
              <a:lnSpc>
                <a:spcPct val="130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− </a:t>
            </a:r>
            <a:r>
              <a:rPr lang="ru-RU" sz="5200" dirty="0">
                <a:latin typeface="Proxima Nova Lt" panose="02000506030000020004" pitchFamily="50" charset="0"/>
              </a:rPr>
              <a:t>все системы пишут API и коннекторы;</a:t>
            </a:r>
          </a:p>
          <a:p>
            <a:pPr algn="l">
              <a:lnSpc>
                <a:spcPct val="130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5200" dirty="0">
                <a:latin typeface="Proxima Nova Lt" panose="02000506030000020004" pitchFamily="50" charset="0"/>
              </a:rPr>
              <a:t>− </a:t>
            </a:r>
            <a:r>
              <a:rPr lang="ru-RU" sz="5200" dirty="0">
                <a:latin typeface="Proxima Nova Lt" panose="02000506030000020004" pitchFamily="50" charset="0"/>
              </a:rPr>
              <a:t>базы данных (</a:t>
            </a:r>
            <a:r>
              <a:rPr lang="ru-RU" sz="5200" dirty="0" err="1">
                <a:latin typeface="Proxima Nova Lt" panose="02000506030000020004" pitchFamily="50" charset="0"/>
              </a:rPr>
              <a:t>pymysql</a:t>
            </a:r>
            <a:r>
              <a:rPr lang="ru-RU" sz="5200" dirty="0">
                <a:latin typeface="Proxima Nova Lt" panose="02000506030000020004" pitchFamily="50" charset="0"/>
              </a:rPr>
              <a:t>, </a:t>
            </a:r>
            <a:r>
              <a:rPr lang="ru-RU" sz="5200" dirty="0" err="1">
                <a:latin typeface="Proxima Nova Lt" panose="02000506030000020004" pitchFamily="50" charset="0"/>
              </a:rPr>
              <a:t>pymongo</a:t>
            </a:r>
            <a:r>
              <a:rPr lang="ru-RU" sz="5200" dirty="0">
                <a:latin typeface="Proxima Nova Lt" panose="02000506030000020004" pitchFamily="50" charset="0"/>
              </a:rPr>
              <a:t>), инструменты работы с большими данными (</a:t>
            </a:r>
            <a:r>
              <a:rPr lang="ru-RU" sz="5200" dirty="0" err="1">
                <a:latin typeface="Proxima Nova Lt" panose="02000506030000020004" pitchFamily="50" charset="0"/>
              </a:rPr>
              <a:t>pyspark</a:t>
            </a:r>
            <a:r>
              <a:rPr lang="ru-RU" sz="5200" dirty="0">
                <a:latin typeface="Proxima Nova Lt" panose="02000506030000020004" pitchFamily="50" charset="0"/>
              </a:rPr>
              <a:t>, </a:t>
            </a:r>
            <a:r>
              <a:rPr lang="ru-RU" sz="5200" dirty="0" err="1">
                <a:latin typeface="Proxima Nova Lt" panose="02000506030000020004" pitchFamily="50" charset="0"/>
              </a:rPr>
              <a:t>Logs</a:t>
            </a:r>
            <a:r>
              <a:rPr lang="ru-RU" sz="5200" dirty="0">
                <a:latin typeface="Proxima Nova Lt" panose="02000506030000020004" pitchFamily="50" charset="0"/>
              </a:rPr>
              <a:t> API </a:t>
            </a:r>
            <a:r>
              <a:rPr lang="en-US" sz="5200" dirty="0">
                <a:latin typeface="Proxima Nova Lt" panose="02000506030000020004" pitchFamily="50" charset="0"/>
              </a:rPr>
              <a:t>«</a:t>
            </a:r>
            <a:r>
              <a:rPr lang="ru-RU" sz="5200" dirty="0" err="1">
                <a:latin typeface="Proxima Nova Lt" panose="02000506030000020004" pitchFamily="50" charset="0"/>
              </a:rPr>
              <a:t>Яндекс.Метрики</a:t>
            </a:r>
            <a:r>
              <a:rPr lang="en-US" sz="5200" dirty="0">
                <a:latin typeface="Proxima Nova Lt" panose="02000506030000020004" pitchFamily="50" charset="0"/>
              </a:rPr>
              <a:t>»</a:t>
            </a:r>
            <a:r>
              <a:rPr lang="ru-RU" sz="5200" dirty="0">
                <a:latin typeface="Proxima Nova Lt" panose="02000506030000020004" pitchFamily="50" charset="0"/>
              </a:rPr>
              <a:t>).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64076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85116" y="6049755"/>
            <a:ext cx="1847165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4. Большое </a:t>
            </a:r>
          </a:p>
          <a:p>
            <a:pPr algn="l"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сообщество</a:t>
            </a: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6F523FA-CF9B-42E2-BE50-DFA384D358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970" y="235974"/>
            <a:ext cx="10019186" cy="13153393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103996320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38364" y="7232809"/>
            <a:ext cx="20247495" cy="190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30000"/>
              </a:lnSpc>
              <a:spcBef>
                <a:spcPts val="3800"/>
              </a:spcBef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9000" dirty="0">
                <a:latin typeface="Proxima Nova Lt" panose="02000506030000020004" pitchFamily="50" charset="0"/>
              </a:rPr>
              <a:t>5. По умолчанию стоит в </a:t>
            </a:r>
            <a:r>
              <a:rPr lang="ru-RU" sz="9000" dirty="0" err="1" smtClean="0">
                <a:latin typeface="Proxima Nova Lt" panose="02000506030000020004" pitchFamily="50" charset="0"/>
              </a:rPr>
              <a:t>Linux</a:t>
            </a:r>
            <a:r>
              <a:rPr lang="en-US" sz="9000" dirty="0" smtClean="0">
                <a:latin typeface="Proxima Nova Lt" panose="02000506030000020004" pitchFamily="50" charset="0"/>
              </a:rPr>
              <a:t> </a:t>
            </a:r>
            <a:r>
              <a:rPr lang="ru-RU" sz="9000" dirty="0" smtClean="0">
                <a:latin typeface="Proxima Nova Lt" panose="02000506030000020004" pitchFamily="50" charset="0"/>
              </a:rPr>
              <a:t>и </a:t>
            </a:r>
            <a:r>
              <a:rPr lang="en-US" sz="9000" dirty="0" smtClean="0">
                <a:latin typeface="Proxima Nova Lt" panose="02000506030000020004" pitchFamily="50" charset="0"/>
              </a:rPr>
              <a:t>Mac</a:t>
            </a:r>
            <a:endParaRPr lang="ru-RU" sz="9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python</a:t>
            </a:r>
            <a:endParaRPr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1136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96625" y="5544643"/>
            <a:ext cx="19549605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Общие рекомендации</a:t>
            </a:r>
            <a:r>
              <a:rPr lang="en-US" sz="12000" dirty="0" smtClean="0"/>
              <a:t>*</a:t>
            </a:r>
            <a:endParaRPr lang="ru-RU" sz="120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ru-RU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en-US" sz="2800" dirty="0" smtClean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endParaRPr lang="en-US" sz="2800" dirty="0"/>
          </a:p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2800" dirty="0" smtClean="0"/>
              <a:t>* - </a:t>
            </a:r>
            <a:r>
              <a:rPr lang="ru-RU" sz="2800" dirty="0" smtClean="0"/>
              <a:t>Это Намек как оформлять домашние задания</a:t>
            </a:r>
            <a:endParaRPr lang="ru-RU" sz="28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842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77931" y="2722113"/>
            <a:ext cx="19652432" cy="582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давайте переменным интуитивно понятные названия</a:t>
            </a:r>
            <a:r>
              <a:rPr lang="en-US" sz="6000" dirty="0" smtClean="0">
                <a:latin typeface="Proxima Nova Lt" panose="02000506030000020004" pitchFamily="50" charset="0"/>
              </a:rPr>
              <a:t>;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−</a:t>
            </a:r>
            <a:r>
              <a:rPr lang="en-US" sz="6000" dirty="0" smtClean="0">
                <a:latin typeface="Proxima Nova Lt" panose="02000506030000020004" pitchFamily="50" charset="0"/>
              </a:rPr>
              <a:t> </a:t>
            </a:r>
            <a:r>
              <a:rPr lang="ru-RU" sz="6000" dirty="0" smtClean="0">
                <a:latin typeface="Proxima Nova Lt" panose="02000506030000020004" pitchFamily="50" charset="0"/>
              </a:rPr>
              <a:t>пишите комментарии хотя бы иногда;</a:t>
            </a:r>
            <a:endParaRPr lang="ru-RU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разбивайте код на отдельные функции или классы</a:t>
            </a:r>
            <a:r>
              <a:rPr lang="en-US" sz="6000" dirty="0">
                <a:latin typeface="Proxima Nova Lt" panose="02000506030000020004" pitchFamily="50" charset="0"/>
              </a:rPr>
              <a:t>;</a:t>
            </a:r>
            <a:endParaRPr lang="ru-RU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>
                <a:latin typeface="Proxima Nova Lt" panose="02000506030000020004" pitchFamily="50" charset="0"/>
              </a:rPr>
              <a:t>− каждая функция должна содержать описание и (желательно) пример ее вызова</a:t>
            </a:r>
            <a:r>
              <a:rPr lang="en-US" sz="6000" dirty="0">
                <a:latin typeface="Proxima Nova Lt" panose="02000506030000020004" pitchFamily="50" charset="0"/>
              </a:rPr>
              <a:t>;</a:t>
            </a:r>
            <a:endParaRPr lang="ru-RU" sz="6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76" y="9446833"/>
            <a:ext cx="10131256" cy="30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77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70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xmlns="" id="{58E77C1D-C990-4834-8C17-E769B8F6C377}"/>
              </a:ext>
            </a:extLst>
          </p:cNvPr>
          <p:cNvSpPr/>
          <p:nvPr/>
        </p:nvSpPr>
        <p:spPr>
          <a:xfrm>
            <a:off x="2538364" y="2619570"/>
            <a:ext cx="19370676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тот же пример с описанием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4621829"/>
            <a:ext cx="15800603" cy="90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993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2516642" y="3028008"/>
            <a:ext cx="734495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86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ru-RU" sz="8000" dirty="0"/>
              <a:t>Константин </a:t>
            </a:r>
          </a:p>
          <a:p>
            <a:pPr algn="l">
              <a:lnSpc>
                <a:spcPct val="100000"/>
              </a:lnSpc>
            </a:pPr>
            <a:r>
              <a:rPr lang="ru-RU" sz="8000" dirty="0" err="1"/>
              <a:t>башевой</a:t>
            </a:r>
            <a:endParaRPr sz="8000" dirty="0"/>
          </a:p>
        </p:txBody>
      </p:sp>
      <p:sp>
        <p:nvSpPr>
          <p:cNvPr id="127" name="Shape 127"/>
          <p:cNvSpPr/>
          <p:nvPr/>
        </p:nvSpPr>
        <p:spPr>
          <a:xfrm>
            <a:off x="2588137" y="5435614"/>
            <a:ext cx="2336281" cy="115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3900" spc="78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lang="ru-RU" sz="5500" smtClean="0">
                <a:latin typeface="Proxima Nova Lt" panose="02000506030000020004" pitchFamily="50" charset="0"/>
              </a:rPr>
              <a:t>Яндекс</a:t>
            </a:r>
            <a:endParaRPr sz="5500" dirty="0">
              <a:latin typeface="Proxima Nova Lt" panose="02000506030000020004" pitchFamily="50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516642" y="8062918"/>
            <a:ext cx="676946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2800" spc="196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000" b="1" dirty="0" err="1">
                <a:latin typeface="PFBeauSansPro-Bold" panose="02000800000000020004" pitchFamily="50" charset="0"/>
              </a:rPr>
              <a:t>Habr</a:t>
            </a:r>
            <a:endParaRPr lang="ru-RU" sz="6000" b="1" dirty="0">
              <a:latin typeface="PFBeauSansPro-Bold" panose="02000800000000020004" pitchFamily="50" charset="0"/>
            </a:endParaRPr>
          </a:p>
          <a:p>
            <a:pPr algn="l">
              <a:lnSpc>
                <a:spcPct val="100000"/>
              </a:lnSpc>
            </a:pPr>
            <a:r>
              <a:rPr lang="en-US" sz="6000" dirty="0">
                <a:latin typeface="Proxima Nova Lt" panose="02000506030000020004" pitchFamily="50" charset="0"/>
              </a:rPr>
              <a:t>@</a:t>
            </a:r>
            <a:r>
              <a:rPr lang="en-US" sz="6000" dirty="0" err="1">
                <a:latin typeface="Proxima Nova Lt" panose="02000506030000020004" pitchFamily="50" charset="0"/>
              </a:rPr>
              <a:t>kpi_maker</a:t>
            </a:r>
            <a:endParaRPr lang="en-US" sz="6000" dirty="0">
              <a:latin typeface="Proxima Nova Lt" panose="02000506030000020004" pitchFamily="50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C2DF062-568A-45DB-8759-DE262E58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3716000" cy="13716000"/>
          </a:xfrm>
          <a:prstGeom prst="rect">
            <a:avLst/>
          </a:prstGeom>
        </p:spPr>
      </p:pic>
      <p:sp>
        <p:nvSpPr>
          <p:cNvPr id="15" name="Shape 198">
            <a:extLst>
              <a:ext uri="{FF2B5EF4-FFF2-40B4-BE49-F238E27FC236}">
                <a16:creationId xmlns:a16="http://schemas.microsoft.com/office/drawing/2014/main" xmlns="" id="{60043467-796A-4791-97F5-E31377E47DB3}"/>
              </a:ext>
            </a:extLst>
          </p:cNvPr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08867" y="2830422"/>
            <a:ext cx="1432380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7000" dirty="0"/>
              <a:t>Главная рекомендация</a:t>
            </a:r>
            <a:endParaRPr sz="7000"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Общие </a:t>
            </a:r>
            <a:r>
              <a:rPr lang="ru-RU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рекомендации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34E7C57-3C93-4DE1-B46E-029081B1F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5" y="4382913"/>
            <a:ext cx="12180526" cy="9144940"/>
          </a:xfrm>
          <a:prstGeom prst="rect">
            <a:avLst/>
          </a:prstGeom>
          <a:ln w="76200">
            <a:solidFill>
              <a:srgbClr val="A64798"/>
            </a:solidFill>
          </a:ln>
        </p:spPr>
      </p:pic>
    </p:spTree>
    <p:extLst>
      <p:ext uri="{BB962C8B-B14F-4D97-AF65-F5344CB8AC3E}">
        <p14:creationId xmlns:p14="http://schemas.microsoft.com/office/powerpoint/2010/main" val="372385213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16642" y="1037104"/>
            <a:ext cx="21349197" cy="1542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200" dirty="0"/>
              <a:t>Когда открыл свой старый проект</a:t>
            </a:r>
          </a:p>
        </p:txBody>
      </p:sp>
      <p:pic>
        <p:nvPicPr>
          <p:cNvPr id="7" name="Kogda-otkryil-svoy-staryiy-proekt-1">
            <a:hlinkClick r:id="" action="ppaction://media"/>
            <a:extLst>
              <a:ext uri="{FF2B5EF4-FFF2-40B4-BE49-F238E27FC236}">
                <a16:creationId xmlns:a16="http://schemas.microsoft.com/office/drawing/2014/main" xmlns="" id="{DEBF29FF-0710-422F-B156-F4A2A3429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8166" y="3145745"/>
            <a:ext cx="11107669" cy="85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225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159624"/>
            <a:ext cx="19549605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2000" dirty="0" err="1" smtClean="0"/>
              <a:t>Git</a:t>
            </a:r>
            <a:endParaRPr lang="ru-RU" sz="12000" dirty="0" smtClean="0"/>
          </a:p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 smtClean="0"/>
              <a:t>Полезные команды</a:t>
            </a:r>
            <a:endParaRPr lang="ru-RU" sz="12000" dirty="0"/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8263B640-B2CB-4F7F-982D-12461D544038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613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555619" y="2840101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77931" y="2722113"/>
            <a:ext cx="19652432" cy="960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Первоначальная настройка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>
                <a:latin typeface="Proxima Nova Lt" panose="02000506030000020004" pitchFamily="50" charset="0"/>
              </a:rPr>
              <a:t>git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err="1">
                <a:latin typeface="Proxima Nova Lt" panose="02000506030000020004" pitchFamily="50" charset="0"/>
              </a:rPr>
              <a:t>config</a:t>
            </a:r>
            <a:r>
              <a:rPr lang="en-US" sz="6000" dirty="0">
                <a:latin typeface="Proxima Nova Lt" panose="02000506030000020004" pitchFamily="50" charset="0"/>
              </a:rPr>
              <a:t> --global </a:t>
            </a:r>
            <a:r>
              <a:rPr lang="en-US" sz="6000" dirty="0" err="1">
                <a:latin typeface="Proxima Nova Lt" panose="02000506030000020004" pitchFamily="50" charset="0"/>
              </a:rPr>
              <a:t>user.name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smtClean="0">
                <a:latin typeface="Proxima Nova Lt" panose="02000506030000020004" pitchFamily="50" charset="0"/>
              </a:rPr>
              <a:t>”Ivan Ivanov”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</a:t>
            </a:r>
            <a:r>
              <a:rPr lang="en-US" sz="6000" dirty="0" err="1">
                <a:latin typeface="Proxima Nova Lt" panose="02000506030000020004" pitchFamily="50" charset="0"/>
              </a:rPr>
              <a:t>config</a:t>
            </a:r>
            <a:r>
              <a:rPr lang="en-US" sz="6000" dirty="0">
                <a:latin typeface="Proxima Nova Lt" panose="02000506030000020004" pitchFamily="50" charset="0"/>
              </a:rPr>
              <a:t> --global </a:t>
            </a:r>
            <a:r>
              <a:rPr lang="en-US" sz="6000" dirty="0" err="1">
                <a:latin typeface="Proxima Nova Lt" panose="02000506030000020004" pitchFamily="50" charset="0"/>
              </a:rPr>
              <a:t>user.email</a:t>
            </a:r>
            <a:r>
              <a:rPr lang="en-US" sz="6000" dirty="0">
                <a:latin typeface="Proxima Nova Lt" panose="02000506030000020004" pitchFamily="50" charset="0"/>
              </a:rPr>
              <a:t> </a:t>
            </a:r>
            <a:r>
              <a:rPr lang="en-US" sz="6000" dirty="0" smtClean="0">
                <a:latin typeface="Proxima Nova Lt" panose="02000506030000020004" pitchFamily="50" charset="0"/>
                <a:hlinkClick r:id="rId2"/>
              </a:rPr>
              <a:t>iivanov@mywork.com</a:t>
            </a:r>
            <a:endParaRPr lang="en-US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en-US" sz="6000" dirty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6000" dirty="0" smtClean="0">
                <a:latin typeface="Proxima Nova Lt" panose="02000506030000020004" pitchFamily="50" charset="0"/>
              </a:rPr>
              <a:t>Когда </a:t>
            </a:r>
            <a:r>
              <a:rPr lang="ru-RU" sz="6000" dirty="0" err="1" smtClean="0">
                <a:latin typeface="Proxima Nova Lt" panose="02000506030000020004" pitchFamily="50" charset="0"/>
              </a:rPr>
              <a:t>репозиторий</a:t>
            </a:r>
            <a:r>
              <a:rPr lang="ru-RU" sz="6000" dirty="0" smtClean="0">
                <a:latin typeface="Proxima Nova Lt" panose="02000506030000020004" pitchFamily="50" charset="0"/>
              </a:rPr>
              <a:t> уже есть в папке (</a:t>
            </a:r>
            <a:r>
              <a:rPr lang="en-US" sz="6000" dirty="0" smtClean="0">
                <a:latin typeface="Proxima Nova Lt" panose="02000506030000020004" pitchFamily="50" charset="0"/>
              </a:rPr>
              <a:t>.</a:t>
            </a: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ru-RU" sz="6000" dirty="0" smtClean="0">
                <a:latin typeface="Proxima Nova Lt" panose="02000506030000020004" pitchFamily="50" charset="0"/>
              </a:rPr>
              <a:t>)</a:t>
            </a:r>
            <a:endParaRPr lang="en-US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add .</a:t>
            </a: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commit </a:t>
            </a:r>
            <a:r>
              <a:rPr lang="mr-IN" sz="6000" dirty="0" smtClean="0">
                <a:latin typeface="Proxima Nova Lt" panose="02000506030000020004" pitchFamily="50" charset="0"/>
              </a:rPr>
              <a:t>–</a:t>
            </a:r>
            <a:r>
              <a:rPr lang="en-US" sz="6000" dirty="0" smtClean="0">
                <a:latin typeface="Proxima Nova Lt" panose="02000506030000020004" pitchFamily="50" charset="0"/>
              </a:rPr>
              <a:t>m ”</a:t>
            </a:r>
            <a:r>
              <a:rPr lang="ru-RU" sz="6000" dirty="0" smtClean="0">
                <a:latin typeface="Proxima Nova Lt" panose="02000506030000020004" pitchFamily="50" charset="0"/>
              </a:rPr>
              <a:t>что было сделано</a:t>
            </a:r>
            <a:r>
              <a:rPr lang="en-US" sz="6000" dirty="0" smtClean="0">
                <a:latin typeface="Proxima Nova Lt" panose="02000506030000020004" pitchFamily="50" charset="0"/>
              </a:rPr>
              <a:t>”</a:t>
            </a:r>
            <a:endParaRPr lang="ru-RU" sz="6000" dirty="0" smtClean="0">
              <a:latin typeface="Proxima Nova Lt" panose="02000506030000020004" pitchFamily="50" charset="0"/>
            </a:endParaRPr>
          </a:p>
          <a:p>
            <a:pPr algn="l">
              <a:lnSpc>
                <a:spcPct val="114000"/>
              </a:lnSpc>
              <a:spcAft>
                <a:spcPts val="12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en-US" sz="6000" dirty="0" err="1" smtClean="0">
                <a:latin typeface="Proxima Nova Lt" panose="02000506030000020004" pitchFamily="50" charset="0"/>
              </a:rPr>
              <a:t>git</a:t>
            </a:r>
            <a:r>
              <a:rPr lang="en-US" sz="6000" dirty="0" smtClean="0">
                <a:latin typeface="Proxima Nova Lt" panose="02000506030000020004" pitchFamily="50" charset="0"/>
              </a:rPr>
              <a:t> push origin master</a:t>
            </a:r>
            <a:endParaRPr lang="ru-RU" sz="6000" dirty="0">
              <a:latin typeface="Proxima Nova Lt" panose="02000506030000020004" pitchFamily="50" charset="0"/>
            </a:endParaRPr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2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GIT</a:t>
            </a:r>
            <a:endParaRPr lang="ru-RU" sz="3000" dirty="0">
              <a:solidFill>
                <a:schemeClr val="bg1">
                  <a:lumMod val="65000"/>
                </a:schemeClr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9414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6770928" y="9402222"/>
            <a:ext cx="11015836" cy="14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40000"/>
              </a:lnSpc>
              <a:defRPr sz="10000" cap="all" spc="0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7000" dirty="0"/>
              <a:t>Константин </a:t>
            </a:r>
            <a:r>
              <a:rPr lang="ru-RU" sz="7000" dirty="0" err="1"/>
              <a:t>башевой</a:t>
            </a:r>
            <a:endParaRPr lang="ru-RU" sz="7000" dirty="0"/>
          </a:p>
        </p:txBody>
      </p:sp>
      <p:sp>
        <p:nvSpPr>
          <p:cNvPr id="259" name="Shape 259"/>
          <p:cNvSpPr/>
          <p:nvPr/>
        </p:nvSpPr>
        <p:spPr>
          <a:xfrm>
            <a:off x="2614612" y="6379483"/>
            <a:ext cx="1915477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ct val="140000"/>
              </a:lnSpc>
              <a:defRPr sz="7000" spc="140">
                <a:solidFill>
                  <a:srgbClr val="C4AFD2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pPr>
              <a:lnSpc>
                <a:spcPct val="100000"/>
              </a:lnSpc>
            </a:pPr>
            <a:r>
              <a:rPr sz="13000" dirty="0" err="1"/>
              <a:t>Спасибо</a:t>
            </a:r>
            <a:r>
              <a:rPr sz="13000" dirty="0"/>
              <a:t> </a:t>
            </a:r>
            <a:r>
              <a:rPr sz="13000" dirty="0" err="1"/>
              <a:t>за</a:t>
            </a:r>
            <a:r>
              <a:rPr sz="13000" dirty="0"/>
              <a:t> </a:t>
            </a:r>
            <a:r>
              <a:rPr sz="13000" dirty="0" err="1"/>
              <a:t>внимание</a:t>
            </a:r>
            <a:r>
              <a:rPr sz="13000" dirty="0"/>
              <a:t>!</a:t>
            </a:r>
          </a:p>
        </p:txBody>
      </p:sp>
      <p:pic>
        <p:nvPicPr>
          <p:cNvPr id="26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3691" y="1493838"/>
            <a:ext cx="5756618" cy="16002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2762DA69-F2F0-45CE-8222-F41C76968841}"/>
              </a:ext>
            </a:extLst>
          </p:cNvPr>
          <p:cNvSpPr/>
          <p:nvPr/>
        </p:nvSpPr>
        <p:spPr>
          <a:xfrm>
            <a:off x="6096000" y="10927166"/>
            <a:ext cx="1219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Habr</a:t>
            </a:r>
            <a:r>
              <a:rPr lang="ru-RU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: </a:t>
            </a:r>
            <a:r>
              <a:rPr lang="en-US" sz="5400" dirty="0">
                <a:solidFill>
                  <a:schemeClr val="bg1"/>
                </a:solidFill>
                <a:latin typeface="Proxima Nova Lt" panose="02000506030000020004" pitchFamily="50" charset="0"/>
              </a:rPr>
              <a:t>@</a:t>
            </a:r>
            <a:r>
              <a:rPr lang="en-US" sz="54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kpi_maker</a:t>
            </a:r>
            <a:endParaRPr lang="en-US" sz="5400" dirty="0">
              <a:solidFill>
                <a:schemeClr val="bg1"/>
              </a:solidFill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9365" y="6029982"/>
            <a:ext cx="1620433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О чём поговорим и что сделаем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5338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26122" y="3929346"/>
            <a:ext cx="18471651" cy="7848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err="1">
                <a:latin typeface="Proxima Nova Lt" panose="02000506030000020004" pitchFamily="50" charset="0"/>
              </a:rPr>
              <a:t>Jupyter</a:t>
            </a:r>
            <a:r>
              <a:rPr lang="ru-RU" sz="7000" dirty="0">
                <a:latin typeface="Proxima Nova Lt" panose="02000506030000020004" pitchFamily="50" charset="0"/>
              </a:rPr>
              <a:t> </a:t>
            </a:r>
            <a:r>
              <a:rPr lang="ru-RU" sz="7000" dirty="0" err="1">
                <a:latin typeface="Proxima Nova Lt" panose="02000506030000020004" pitchFamily="50" charset="0"/>
              </a:rPr>
              <a:t>notebook</a:t>
            </a:r>
            <a:r>
              <a:rPr lang="ru-RU" sz="7000" dirty="0">
                <a:latin typeface="Proxima Nova Lt" panose="02000506030000020004" pitchFamily="50" charset="0"/>
              </a:rPr>
              <a:t>: его возможности для команд;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Почему все так лю</a:t>
            </a:r>
            <a:r>
              <a:rPr lang="ru-RU" sz="7000" dirty="0">
                <a:solidFill>
                  <a:srgbClr val="525860"/>
                </a:solidFill>
                <a:latin typeface="Proxima Nova Lt" panose="02000506030000020004" pitchFamily="50" charset="0"/>
              </a:rPr>
              <a:t>бя</a:t>
            </a:r>
            <a:r>
              <a:rPr lang="ru-RU" sz="7000" dirty="0">
                <a:latin typeface="Proxima Nova Lt" panose="02000506030000020004" pitchFamily="50" charset="0"/>
              </a:rPr>
              <a:t>т </a:t>
            </a:r>
            <a:r>
              <a:rPr lang="ru-RU" sz="7000" dirty="0" err="1">
                <a:latin typeface="Proxima Nova Lt" panose="02000506030000020004" pitchFamily="50" charset="0"/>
              </a:rPr>
              <a:t>Python</a:t>
            </a:r>
            <a:r>
              <a:rPr lang="ru-RU" sz="7000" dirty="0">
                <a:latin typeface="Proxima Nova Lt" panose="02000506030000020004" pitchFamily="50" charset="0"/>
              </a:rPr>
              <a:t>?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Немного рекомендаций;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Простой код и упражнения;</a:t>
            </a:r>
          </a:p>
          <a:p>
            <a:pPr marL="914400" indent="-914400" algn="l">
              <a:spcAft>
                <a:spcPts val="2500"/>
              </a:spcAft>
              <a:buAutoNum type="arabicPeriod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 smtClean="0">
                <a:latin typeface="Proxima Nova Lt" panose="02000506030000020004" pitchFamily="50" charset="0"/>
              </a:rPr>
              <a:t>Про </a:t>
            </a:r>
            <a:r>
              <a:rPr lang="en-US" sz="7000" dirty="0" err="1" smtClean="0">
                <a:latin typeface="Proxima Nova Lt" panose="02000506030000020004" pitchFamily="50" charset="0"/>
              </a:rPr>
              <a:t>Git</a:t>
            </a:r>
            <a:r>
              <a:rPr lang="ru-RU" sz="7000" dirty="0" smtClean="0">
                <a:latin typeface="Proxima Nova Lt" panose="02000506030000020004" pitchFamily="50" charset="0"/>
              </a:rPr>
              <a:t>;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4" name="Shape 197">
            <a:extLst>
              <a:ext uri="{FF2B5EF4-FFF2-40B4-BE49-F238E27FC236}">
                <a16:creationId xmlns:a16="http://schemas.microsoft.com/office/drawing/2014/main" xmlns="" id="{5A977BDE-E47A-4900-AD80-65EDD9F7B035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sz="3000" dirty="0">
                <a:solidFill>
                  <a:srgbClr val="A4A3A4"/>
                </a:solidFill>
                <a:latin typeface="PF BeauSans Pro SemiBold" panose="02000503000000020004" pitchFamily="50" charset="0"/>
              </a:rPr>
              <a:t>О чём поговорим и что сделаем</a:t>
            </a:r>
            <a:endParaRPr sz="3000" dirty="0">
              <a:solidFill>
                <a:srgbClr val="A4A3A4"/>
              </a:solidFill>
              <a:latin typeface="PF BeauSans Pro SemiBold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59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476191" y="6918641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ru-RU" sz="12000" dirty="0"/>
              <a:t>Цели занятия</a:t>
            </a:r>
          </a:p>
        </p:txBody>
      </p:sp>
      <p:sp>
        <p:nvSpPr>
          <p:cNvPr id="8" name="Shape 232">
            <a:extLst>
              <a:ext uri="{FF2B5EF4-FFF2-40B4-BE49-F238E27FC236}">
                <a16:creationId xmlns:a16="http://schemas.microsoft.com/office/drawing/2014/main" xmlns="" id="{67812C4C-C597-4459-9C84-9A898288788F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808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2499646" y="2604125"/>
            <a:ext cx="19370676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В конце занятия вы сможете:</a:t>
            </a:r>
            <a:endParaRPr dirty="0"/>
          </a:p>
        </p:txBody>
      </p:sp>
      <p:sp>
        <p:nvSpPr>
          <p:cNvPr id="198" name="Shape 198"/>
          <p:cNvSpPr/>
          <p:nvPr/>
        </p:nvSpPr>
        <p:spPr>
          <a:xfrm>
            <a:off x="2588137" y="1937312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2558640" y="4401298"/>
            <a:ext cx="19210748" cy="6683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использовать </a:t>
            </a:r>
            <a:r>
              <a:rPr lang="ru-RU" sz="5600" dirty="0" err="1">
                <a:latin typeface="Proxima Nova Lt" panose="02000506030000020004" pitchFamily="50" charset="0"/>
              </a:rPr>
              <a:t>Jupyter</a:t>
            </a:r>
            <a:r>
              <a:rPr lang="ru-RU" sz="5600" dirty="0">
                <a:latin typeface="Proxima Nova Lt" panose="02000506030000020004" pitchFamily="50" charset="0"/>
              </a:rPr>
              <a:t> </a:t>
            </a:r>
            <a:r>
              <a:rPr lang="ru-RU" sz="5600" dirty="0" err="1">
                <a:latin typeface="Proxima Nova Lt" panose="02000506030000020004" pitchFamily="50" charset="0"/>
              </a:rPr>
              <a:t>Notebook</a:t>
            </a:r>
            <a:r>
              <a:rPr lang="ru-RU" sz="5600" dirty="0">
                <a:latin typeface="Proxima Nova Lt" panose="02000506030000020004" pitchFamily="50" charset="0"/>
              </a:rPr>
              <a:t>, чтобы запускать и форматировать код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проводить арифметические операции в </a:t>
            </a:r>
            <a:r>
              <a:rPr lang="ru-RU" sz="5600" dirty="0" err="1">
                <a:latin typeface="Proxima Nova Lt" panose="02000506030000020004" pitchFamily="50" charset="0"/>
              </a:rPr>
              <a:t>Python</a:t>
            </a:r>
            <a:r>
              <a:rPr lang="ru-RU" sz="5600" dirty="0">
                <a:latin typeface="Proxima Nova Lt" panose="02000506030000020004" pitchFamily="50" charset="0"/>
              </a:rPr>
              <a:t>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работать со строками </a:t>
            </a:r>
            <a:endParaRPr lang="ru-RU" sz="5600" dirty="0" smtClean="0">
              <a:latin typeface="Proxima Nova Lt" panose="02000506030000020004" pitchFamily="50" charset="0"/>
            </a:endParaRPr>
          </a:p>
          <a:p>
            <a:pPr algn="l"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600" dirty="0" smtClean="0">
                <a:latin typeface="Proxima Nova Lt" panose="02000506030000020004" pitchFamily="50" charset="0"/>
              </a:rPr>
              <a:t>− </a:t>
            </a:r>
            <a:r>
              <a:rPr lang="ru-RU" sz="5600" dirty="0">
                <a:latin typeface="Proxima Nova Lt" panose="02000506030000020004" pitchFamily="50" charset="0"/>
              </a:rPr>
              <a:t>выкладывать свой код на </a:t>
            </a:r>
            <a:r>
              <a:rPr lang="ru-RU" sz="5600" dirty="0" err="1">
                <a:latin typeface="Proxima Nova Lt" panose="02000506030000020004" pitchFamily="50" charset="0"/>
              </a:rPr>
              <a:t>Git</a:t>
            </a:r>
            <a:endParaRPr lang="ru-RU" sz="5600" dirty="0">
              <a:latin typeface="Proxima Nova Lt" panose="02000506030000020004" pitchFamily="50" charset="0"/>
            </a:endParaRPr>
          </a:p>
          <a:p>
            <a:pPr algn="l">
              <a:spcBef>
                <a:spcPts val="3800"/>
              </a:spcBef>
              <a:spcAft>
                <a:spcPts val="1800"/>
              </a:spcAft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endParaRPr lang="ru-RU" sz="5600" dirty="0">
              <a:latin typeface="Proxima Nova Lt" panose="02000506030000020004" pitchFamily="50" charset="0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47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2538359" y="6807190"/>
            <a:ext cx="19549605" cy="20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sz="10000" cap="all">
                <a:solidFill>
                  <a:srgbClr val="FDFFFB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pPr>
            <a:r>
              <a:rPr lang="en-US" sz="12000" dirty="0" err="1"/>
              <a:t>Jupyter</a:t>
            </a:r>
            <a:r>
              <a:rPr lang="en-US" sz="12000" dirty="0"/>
              <a:t> notebook</a:t>
            </a:r>
          </a:p>
        </p:txBody>
      </p:sp>
      <p:sp>
        <p:nvSpPr>
          <p:cNvPr id="4" name="Shape 232">
            <a:extLst>
              <a:ext uri="{FF2B5EF4-FFF2-40B4-BE49-F238E27FC236}">
                <a16:creationId xmlns:a16="http://schemas.microsoft.com/office/drawing/2014/main" xmlns="" id="{F1294AC4-AE43-478C-80C1-5A8B12D765CE}"/>
              </a:ext>
            </a:extLst>
          </p:cNvPr>
          <p:cNvSpPr/>
          <p:nvPr/>
        </p:nvSpPr>
        <p:spPr>
          <a:xfrm>
            <a:off x="2597353" y="3345424"/>
            <a:ext cx="1255062" cy="0"/>
          </a:xfrm>
          <a:prstGeom prst="line">
            <a:avLst/>
          </a:prstGeom>
          <a:ln w="88900">
            <a:solidFill>
              <a:srgbClr val="FD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577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5592A0C-1290-42FC-AB8F-525625674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72"/>
          <a:stretch/>
        </p:blipFill>
        <p:spPr>
          <a:xfrm>
            <a:off x="2626855" y="5079218"/>
            <a:ext cx="17934223" cy="8463473"/>
          </a:xfrm>
          <a:prstGeom prst="rect">
            <a:avLst/>
          </a:prstGeom>
          <a:ln w="76200">
            <a:solidFill>
              <a:srgbClr val="7030A0"/>
            </a:solidFill>
          </a:ln>
        </p:spPr>
      </p:pic>
      <p:sp>
        <p:nvSpPr>
          <p:cNvPr id="8" name="Shape 199">
            <a:extLst>
              <a:ext uri="{FF2B5EF4-FFF2-40B4-BE49-F238E27FC236}">
                <a16:creationId xmlns:a16="http://schemas.microsoft.com/office/drawing/2014/main" xmlns="" id="{2E58D6EA-0AC8-4971-B767-EE3CE89914DC}"/>
              </a:ext>
            </a:extLst>
          </p:cNvPr>
          <p:cNvSpPr/>
          <p:nvPr/>
        </p:nvSpPr>
        <p:spPr>
          <a:xfrm>
            <a:off x="2535204" y="2784440"/>
            <a:ext cx="19234184" cy="1963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lnSpc>
                <a:spcPct val="114000"/>
              </a:lnSpc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5200" dirty="0">
                <a:latin typeface="Proxima Nova Lt" panose="02000506030000020004" pitchFamily="50" charset="0"/>
              </a:rPr>
              <a:t>По умолчанию установлен в </a:t>
            </a:r>
            <a:r>
              <a:rPr lang="en-US" sz="5200" dirty="0">
                <a:latin typeface="Proxima Nova Lt" panose="02000506030000020004" pitchFamily="50" charset="0"/>
              </a:rPr>
              <a:t>A</a:t>
            </a:r>
            <a:r>
              <a:rPr lang="ru-RU" sz="5200" dirty="0" err="1">
                <a:latin typeface="Proxima Nova Lt" panose="02000506030000020004" pitchFamily="50" charset="0"/>
              </a:rPr>
              <a:t>naconda</a:t>
            </a:r>
            <a:r>
              <a:rPr lang="en-US" sz="5200" dirty="0">
                <a:latin typeface="Proxima Nova Lt" panose="02000506030000020004" pitchFamily="50" charset="0"/>
              </a:rPr>
              <a:t>. </a:t>
            </a:r>
            <a:r>
              <a:rPr lang="ru-RU" sz="5400" dirty="0">
                <a:latin typeface="Proxima Nova Lt" panose="02000506030000020004" pitchFamily="50" charset="0"/>
                <a:hlinkClick r:id="rId3"/>
              </a:rPr>
              <a:t>Установка на удалённом сервере</a:t>
            </a:r>
            <a:endParaRPr lang="ru-RU" sz="5200" dirty="0">
              <a:latin typeface="Proxima Nova Lt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1297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2626855" y="1948424"/>
            <a:ext cx="1255062" cy="0"/>
          </a:xfrm>
          <a:prstGeom prst="line">
            <a:avLst/>
          </a:prstGeom>
          <a:ln w="88900">
            <a:solidFill>
              <a:srgbClr val="A6479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Shape 197">
            <a:extLst>
              <a:ext uri="{FF2B5EF4-FFF2-40B4-BE49-F238E27FC236}">
                <a16:creationId xmlns:a16="http://schemas.microsoft.com/office/drawing/2014/main" xmlns="" id="{4E33DE57-46D5-4CA5-95B4-9DC0AD3E1789}"/>
              </a:ext>
            </a:extLst>
          </p:cNvPr>
          <p:cNvSpPr/>
          <p:nvPr/>
        </p:nvSpPr>
        <p:spPr>
          <a:xfrm>
            <a:off x="2567861" y="1029383"/>
            <a:ext cx="19370676" cy="6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en-US" sz="3000" dirty="0" err="1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Jupyter</a:t>
            </a:r>
            <a:r>
              <a:rPr lang="en-US" sz="3000" dirty="0">
                <a:solidFill>
                  <a:schemeClr val="bg1">
                    <a:lumMod val="65000"/>
                  </a:schemeClr>
                </a:solidFill>
                <a:latin typeface="PF BeauSans Pro SemiBold" panose="02000503000000020004" pitchFamily="50" charset="0"/>
              </a:rPr>
              <a:t> notebook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:a16="http://schemas.microsoft.com/office/drawing/2014/main" xmlns="" id="{2E58D6EA-0AC8-4971-B767-EE3CE89914DC}"/>
              </a:ext>
            </a:extLst>
          </p:cNvPr>
          <p:cNvSpPr/>
          <p:nvPr/>
        </p:nvSpPr>
        <p:spPr>
          <a:xfrm>
            <a:off x="2508867" y="5674506"/>
            <a:ext cx="14038823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В командной строке;</a:t>
            </a:r>
          </a:p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</a:t>
            </a:r>
            <a:r>
              <a:rPr lang="en-US" sz="7000" dirty="0" smtClean="0">
                <a:latin typeface="Proxima Nova Lt" panose="02000506030000020004" pitchFamily="50" charset="0"/>
              </a:rPr>
              <a:t>Anaconda prompt</a:t>
            </a:r>
            <a:r>
              <a:rPr lang="ru-RU" sz="7000" dirty="0" smtClean="0">
                <a:latin typeface="Proxima Nova Lt" panose="02000506030000020004" pitchFamily="50" charset="0"/>
              </a:rPr>
              <a:t>;</a:t>
            </a:r>
            <a:endParaRPr lang="en-US" sz="7000" dirty="0">
              <a:latin typeface="Proxima Nova Lt" panose="02000506030000020004" pitchFamily="50" charset="0"/>
            </a:endParaRPr>
          </a:p>
          <a:p>
            <a:pPr marL="685800" indent="-685800" algn="l">
              <a:lnSpc>
                <a:spcPct val="120000"/>
              </a:lnSpc>
              <a:buFont typeface="Proxima Nova Lt" panose="02000506030000020004" pitchFamily="50" charset="0"/>
              <a:buChar char="―"/>
              <a:defRPr sz="4000" spc="159">
                <a:solidFill>
                  <a:srgbClr val="525860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pPr>
            <a:r>
              <a:rPr lang="ru-RU" sz="7000" dirty="0">
                <a:latin typeface="Proxima Nova Lt" panose="02000506030000020004" pitchFamily="50" charset="0"/>
              </a:rPr>
              <a:t> Через </a:t>
            </a:r>
            <a:r>
              <a:rPr lang="en-US" sz="7000" dirty="0">
                <a:latin typeface="Proxima Nova Lt" panose="02000506030000020004" pitchFamily="50" charset="0"/>
              </a:rPr>
              <a:t>Anaconda Navigator.</a:t>
            </a:r>
            <a:endParaRPr lang="ru-RU" sz="7000" dirty="0">
              <a:latin typeface="Proxima Nova Lt" panose="02000506030000020004" pitchFamily="50" charset="0"/>
            </a:endParaRPr>
          </a:p>
        </p:txBody>
      </p:sp>
      <p:sp>
        <p:nvSpPr>
          <p:cNvPr id="7" name="Shape 197">
            <a:extLst>
              <a:ext uri="{FF2B5EF4-FFF2-40B4-BE49-F238E27FC236}">
                <a16:creationId xmlns:a16="http://schemas.microsoft.com/office/drawing/2014/main" xmlns="" id="{9D29CAB0-FC02-49B0-984F-CA4D4D086222}"/>
              </a:ext>
            </a:extLst>
          </p:cNvPr>
          <p:cNvSpPr/>
          <p:nvPr/>
        </p:nvSpPr>
        <p:spPr>
          <a:xfrm>
            <a:off x="2508867" y="2598648"/>
            <a:ext cx="19370676" cy="156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130000"/>
              </a:lnSpc>
              <a:defRPr sz="8000" cap="all" spc="0">
                <a:solidFill>
                  <a:srgbClr val="525860"/>
                </a:solidFill>
                <a:latin typeface="PFBeauSansPro-Bold"/>
                <a:ea typeface="PFBeauSansPro-Bold"/>
                <a:cs typeface="PFBeauSansPro-Bold"/>
                <a:sym typeface="PFBeauSansPro-Bold"/>
              </a:defRPr>
            </a:lvl1pPr>
          </a:lstStyle>
          <a:p>
            <a:r>
              <a:rPr lang="ru-RU" dirty="0"/>
              <a:t>Как запустить </a:t>
            </a:r>
            <a:r>
              <a:rPr lang="en-US" dirty="0"/>
              <a:t>python</a:t>
            </a:r>
            <a:endParaRPr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800" y="5674506"/>
            <a:ext cx="97282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4174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5080</TotalTime>
  <Words>332</Words>
  <Application>Microsoft Macintosh PowerPoint</Application>
  <PresentationFormat>Другой</PresentationFormat>
  <Paragraphs>85</Paragraphs>
  <Slides>24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Calibri</vt:lpstr>
      <vt:lpstr>Helvetica</vt:lpstr>
      <vt:lpstr>Helvetica Light</vt:lpstr>
      <vt:lpstr>Helvetica Neue</vt:lpstr>
      <vt:lpstr>PF BeauSans Pro SemiBold</vt:lpstr>
      <vt:lpstr>PFBeauSansPro-Bold</vt:lpstr>
      <vt:lpstr>PFBeauSansPro-Regular</vt:lpstr>
      <vt:lpstr>Proxima Nova Cn Bl</vt:lpstr>
      <vt:lpstr>Proxima Nova Lt</vt:lpstr>
      <vt:lpstr>Proxima Nova Regular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Мельниченко</dc:creator>
  <cp:lastModifiedBy>пользователь Microsoft Office</cp:lastModifiedBy>
  <cp:revision>111</cp:revision>
  <dcterms:modified xsi:type="dcterms:W3CDTF">2018-08-20T20:00:41Z</dcterms:modified>
</cp:coreProperties>
</file>